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0"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risailam_D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507067" y="1666568"/>
            <a:ext cx="7766936" cy="19320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Trebuchet MS"/>
              <a:buNone/>
            </a:pPr>
            <a:r>
              <a:rPr lang="en-US"/>
              <a:t>Producing Electricity using Hydropower</a:t>
            </a:r>
            <a:endParaRPr/>
          </a:p>
        </p:txBody>
      </p:sp>
      <p:sp>
        <p:nvSpPr>
          <p:cNvPr id="144" name="Google Shape;144;p18"/>
          <p:cNvSpPr txBox="1">
            <a:spLocks noGrp="1"/>
          </p:cNvSpPr>
          <p:nvPr>
            <p:ph type="subTitle" idx="1"/>
          </p:nvPr>
        </p:nvSpPr>
        <p:spPr>
          <a:xfrm>
            <a:off x="-3203481" y="4779375"/>
            <a:ext cx="20132644" cy="219658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440"/>
              <a:buNone/>
            </a:pPr>
            <a:endParaRPr/>
          </a:p>
        </p:txBody>
      </p:sp>
      <p:pic>
        <p:nvPicPr>
          <p:cNvPr id="145" name="Google Shape;145;p18"/>
          <p:cNvPicPr preferRelativeResize="0"/>
          <p:nvPr/>
        </p:nvPicPr>
        <p:blipFill rotWithShape="1">
          <a:blip r:embed="rId3">
            <a:alphaModFix/>
          </a:blip>
          <a:srcRect/>
          <a:stretch/>
        </p:blipFill>
        <p:spPr>
          <a:xfrm>
            <a:off x="309716" y="3829050"/>
            <a:ext cx="5117690" cy="251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711730" y="481011"/>
            <a:ext cx="8596668" cy="45053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rebuchet MS"/>
              <a:buNone/>
            </a:pPr>
            <a:r>
              <a:rPr lang="en-US" sz="2400">
                <a:solidFill>
                  <a:schemeClr val="dk1"/>
                </a:solidFill>
              </a:rPr>
              <a:t>When the water falls, or moves through the air, the potential energy decreases as the water gets closer to the ground. The moving water has kinetic energy, or the energy of movement. As the water falls through the air, its kinetic energy increases as its potential energy decreases. So when it finally strikes you at the bottom, all of its </a:t>
            </a:r>
            <a:r>
              <a:rPr lang="en-US" sz="2400">
                <a:solidFill>
                  <a:srgbClr val="0070C0"/>
                </a:solidFill>
              </a:rPr>
              <a:t>potential energy </a:t>
            </a:r>
            <a:r>
              <a:rPr lang="en-US" sz="2400">
                <a:solidFill>
                  <a:schemeClr val="dk1"/>
                </a:solidFill>
              </a:rPr>
              <a:t>has been turned into </a:t>
            </a:r>
            <a:r>
              <a:rPr lang="en-US" sz="2400">
                <a:solidFill>
                  <a:srgbClr val="0070C0"/>
                </a:solidFill>
              </a:rPr>
              <a:t>kinetic energy</a:t>
            </a:r>
            <a:r>
              <a:rPr lang="en-US" sz="2400">
                <a:solidFill>
                  <a:schemeClr val="dk1"/>
                </a:solidFill>
              </a:rPr>
              <a:t>.</a:t>
            </a:r>
            <a:endParaRPr/>
          </a:p>
        </p:txBody>
      </p:sp>
      <p:pic>
        <p:nvPicPr>
          <p:cNvPr id="202" name="Google Shape;202;p27"/>
          <p:cNvPicPr preferRelativeResize="0">
            <a:picLocks noGrp="1"/>
          </p:cNvPicPr>
          <p:nvPr>
            <p:ph type="body" idx="1"/>
          </p:nvPr>
        </p:nvPicPr>
        <p:blipFill rotWithShape="1">
          <a:blip r:embed="rId3">
            <a:alphaModFix/>
          </a:blip>
          <a:srcRect/>
          <a:stretch/>
        </p:blipFill>
        <p:spPr>
          <a:xfrm rot="10800000">
            <a:off x="3234002" y="3428999"/>
            <a:ext cx="3484033" cy="29479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640293" y="538162"/>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Trebuchet MS"/>
              <a:buNone/>
            </a:pPr>
            <a:r>
              <a:rPr lang="en-US" sz="2400">
                <a:solidFill>
                  <a:schemeClr val="dk1"/>
                </a:solidFill>
              </a:rPr>
              <a:t>This is in accordance with the idea that energy is never created or destroyed, it just changes form. That's the scientific and engineering way to understand why a waterfall has so much power. </a:t>
            </a:r>
            <a:r>
              <a:rPr lang="en-US" sz="2400"/>
              <a:t/>
            </a:r>
            <a:br>
              <a:rPr lang="en-US" sz="2400"/>
            </a:br>
            <a:endParaRPr sz="2400"/>
          </a:p>
        </p:txBody>
      </p:sp>
      <p:pic>
        <p:nvPicPr>
          <p:cNvPr id="208" name="Google Shape;208;p28"/>
          <p:cNvPicPr preferRelativeResize="0">
            <a:picLocks noGrp="1"/>
          </p:cNvPicPr>
          <p:nvPr>
            <p:ph type="body" idx="1"/>
          </p:nvPr>
        </p:nvPicPr>
        <p:blipFill rotWithShape="1">
          <a:blip r:embed="rId3">
            <a:alphaModFix/>
          </a:blip>
          <a:srcRect/>
          <a:stretch/>
        </p:blipFill>
        <p:spPr>
          <a:xfrm rot="10800000">
            <a:off x="2595828" y="2471738"/>
            <a:ext cx="4760382" cy="35702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240"/>
              <a:t> Identify where the potential and kinetic energy would be in the picture below.</a:t>
            </a:r>
            <a:br>
              <a:rPr lang="en-US" sz="3240"/>
            </a:br>
            <a:r>
              <a:rPr lang="en-US" sz="3240"/>
              <a:t/>
            </a:r>
            <a:br>
              <a:rPr lang="en-US" sz="3240"/>
            </a:br>
            <a:endParaRPr sz="3240"/>
          </a:p>
        </p:txBody>
      </p:sp>
      <p:pic>
        <p:nvPicPr>
          <p:cNvPr id="214" name="Google Shape;214;p29" descr="How can kinetic energy be harnessed"/>
          <p:cNvPicPr preferRelativeResize="0">
            <a:picLocks noGrp="1"/>
          </p:cNvPicPr>
          <p:nvPr>
            <p:ph type="body" idx="1"/>
          </p:nvPr>
        </p:nvPicPr>
        <p:blipFill rotWithShape="1">
          <a:blip r:embed="rId3">
            <a:alphaModFix/>
          </a:blip>
          <a:srcRect/>
          <a:stretch/>
        </p:blipFill>
        <p:spPr>
          <a:xfrm>
            <a:off x="1508919" y="2401094"/>
            <a:ext cx="6934200" cy="38473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240" b="1"/>
              <a:t>EXPLORATION:</a:t>
            </a:r>
            <a:r>
              <a:rPr lang="en-US" sz="3240"/>
              <a:t/>
            </a:r>
            <a:br>
              <a:rPr lang="en-US" sz="3240"/>
            </a:br>
            <a:r>
              <a:rPr lang="en-US" sz="3240"/>
              <a:t/>
            </a:r>
            <a:br>
              <a:rPr lang="en-US" sz="3240"/>
            </a:br>
            <a:endParaRPr sz="3240"/>
          </a:p>
        </p:txBody>
      </p:sp>
      <p:sp>
        <p:nvSpPr>
          <p:cNvPr id="220" name="Google Shape;220;p3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072"/>
              <a:buChar char="►"/>
            </a:pPr>
            <a:r>
              <a:rPr lang="en-US" sz="2590"/>
              <a:t>In this activity we will build a model </a:t>
            </a:r>
            <a:r>
              <a:rPr lang="en-US" sz="2590">
                <a:solidFill>
                  <a:srgbClr val="0070C0"/>
                </a:solidFill>
              </a:rPr>
              <a:t>turbine</a:t>
            </a:r>
            <a:r>
              <a:rPr lang="en-US" sz="2590"/>
              <a:t> connected to a </a:t>
            </a:r>
            <a:r>
              <a:rPr lang="en-US" sz="2590">
                <a:solidFill>
                  <a:srgbClr val="0070C0"/>
                </a:solidFill>
              </a:rPr>
              <a:t>generator</a:t>
            </a:r>
            <a:r>
              <a:rPr lang="en-US" sz="2590"/>
              <a:t> to produce </a:t>
            </a:r>
            <a:r>
              <a:rPr lang="en-US" sz="2590">
                <a:solidFill>
                  <a:srgbClr val="0070C0"/>
                </a:solidFill>
              </a:rPr>
              <a:t>electricity</a:t>
            </a:r>
            <a:r>
              <a:rPr lang="en-US" sz="2590"/>
              <a:t>.</a:t>
            </a:r>
            <a:endParaRPr/>
          </a:p>
          <a:p>
            <a:pPr marL="342900" lvl="0" indent="-342900" algn="l" rtl="0">
              <a:lnSpc>
                <a:spcPct val="80000"/>
              </a:lnSpc>
              <a:spcBef>
                <a:spcPts val="1000"/>
              </a:spcBef>
              <a:spcAft>
                <a:spcPts val="0"/>
              </a:spcAft>
              <a:buSzPts val="2072"/>
              <a:buChar char="►"/>
            </a:pPr>
            <a:r>
              <a:rPr lang="en-US" sz="2590"/>
              <a:t> We will demonstrate the relationship between the amount of </a:t>
            </a:r>
            <a:r>
              <a:rPr lang="en-US" sz="2590">
                <a:solidFill>
                  <a:srgbClr val="0070C0"/>
                </a:solidFill>
              </a:rPr>
              <a:t>kinetic energy </a:t>
            </a:r>
            <a:r>
              <a:rPr lang="en-US" sz="2590"/>
              <a:t>in falling water and the amount of electrical energy produced by having the water fall from various heights. </a:t>
            </a:r>
            <a:endParaRPr/>
          </a:p>
          <a:p>
            <a:pPr marL="342900" lvl="0" indent="-342900" algn="l" rtl="0">
              <a:lnSpc>
                <a:spcPct val="80000"/>
              </a:lnSpc>
              <a:spcBef>
                <a:spcPts val="1000"/>
              </a:spcBef>
              <a:spcAft>
                <a:spcPts val="0"/>
              </a:spcAft>
              <a:buSzPts val="2072"/>
              <a:buChar char="►"/>
            </a:pPr>
            <a:r>
              <a:rPr lang="en-US" sz="2590"/>
              <a:t>The amount of electrical energy will be determined by using a </a:t>
            </a:r>
            <a:r>
              <a:rPr lang="en-US" sz="2590">
                <a:solidFill>
                  <a:srgbClr val="0070C0"/>
                </a:solidFill>
              </a:rPr>
              <a:t>multimeter</a:t>
            </a:r>
            <a:r>
              <a:rPr lang="en-US" sz="2590"/>
              <a:t> to measure the voltage produced by the model turbine in units of </a:t>
            </a:r>
            <a:r>
              <a:rPr lang="en-US" sz="2590">
                <a:solidFill>
                  <a:srgbClr val="0070C0"/>
                </a:solidFill>
              </a:rPr>
              <a:t>volts</a:t>
            </a:r>
            <a:r>
              <a:rPr lang="en-US" sz="2590"/>
              <a:t>.</a:t>
            </a:r>
            <a:endParaRPr/>
          </a:p>
          <a:p>
            <a:pPr marL="0" lvl="0" indent="0" algn="l" rtl="0">
              <a:lnSpc>
                <a:spcPct val="80000"/>
              </a:lnSpc>
              <a:spcBef>
                <a:spcPts val="1000"/>
              </a:spcBef>
              <a:spcAft>
                <a:spcPts val="0"/>
              </a:spcAft>
              <a:buSzPts val="1332"/>
              <a:buNone/>
            </a:pPr>
            <a:r>
              <a:rPr lang="en-US" sz="1665"/>
              <a:t/>
            </a:r>
            <a:br>
              <a:rPr lang="en-US" sz="1665"/>
            </a:br>
            <a:endParaRPr sz="1665"/>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240" b="1"/>
              <a:t>Materials:</a:t>
            </a:r>
            <a:r>
              <a:rPr lang="en-US" sz="3240"/>
              <a:t/>
            </a:r>
            <a:br>
              <a:rPr lang="en-US" sz="3240"/>
            </a:br>
            <a:r>
              <a:rPr lang="en-US" sz="3240"/>
              <a:t/>
            </a:r>
            <a:br>
              <a:rPr lang="en-US" sz="3240"/>
            </a:br>
            <a:endParaRPr sz="3240"/>
          </a:p>
        </p:txBody>
      </p:sp>
      <p:sp>
        <p:nvSpPr>
          <p:cNvPr id="226" name="Google Shape;226;p31"/>
          <p:cNvSpPr txBox="1">
            <a:spLocks noGrp="1"/>
          </p:cNvSpPr>
          <p:nvPr>
            <p:ph type="body" idx="1"/>
          </p:nvPr>
        </p:nvSpPr>
        <p:spPr>
          <a:xfrm>
            <a:off x="677334" y="1614489"/>
            <a:ext cx="8596668" cy="442687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4"/>
              <a:buChar char="►"/>
            </a:pPr>
            <a:r>
              <a:rPr lang="en-US" sz="2405"/>
              <a:t>Black Hub from the Kid Wind wind kit</a:t>
            </a:r>
            <a:endParaRPr/>
          </a:p>
          <a:p>
            <a:pPr marL="342900" lvl="0" indent="-342900" algn="l" rtl="0">
              <a:lnSpc>
                <a:spcPct val="90000"/>
              </a:lnSpc>
              <a:spcBef>
                <a:spcPts val="1000"/>
              </a:spcBef>
              <a:spcAft>
                <a:spcPts val="0"/>
              </a:spcAft>
              <a:buSzPts val="1924"/>
              <a:buChar char="►"/>
            </a:pPr>
            <a:r>
              <a:rPr lang="en-US" sz="2405"/>
              <a:t>Motor from the Kid Wind solar Kit</a:t>
            </a:r>
            <a:endParaRPr/>
          </a:p>
          <a:p>
            <a:pPr marL="342900" lvl="0" indent="-342900" algn="l" rtl="0">
              <a:lnSpc>
                <a:spcPct val="90000"/>
              </a:lnSpc>
              <a:spcBef>
                <a:spcPts val="1000"/>
              </a:spcBef>
              <a:spcAft>
                <a:spcPts val="0"/>
              </a:spcAft>
              <a:buSzPts val="1924"/>
              <a:buChar char="►"/>
            </a:pPr>
            <a:r>
              <a:rPr lang="en-US" sz="2405"/>
              <a:t>6 Mini wooden spoons for paddles</a:t>
            </a:r>
            <a:endParaRPr/>
          </a:p>
          <a:p>
            <a:pPr marL="342900" lvl="0" indent="-342900" algn="l" rtl="0">
              <a:lnSpc>
                <a:spcPct val="90000"/>
              </a:lnSpc>
              <a:spcBef>
                <a:spcPts val="1000"/>
              </a:spcBef>
              <a:spcAft>
                <a:spcPts val="0"/>
              </a:spcAft>
              <a:buSzPts val="1924"/>
              <a:buChar char="►"/>
            </a:pPr>
            <a:r>
              <a:rPr lang="en-US" sz="2405"/>
              <a:t>2 alligator clips</a:t>
            </a:r>
            <a:endParaRPr/>
          </a:p>
          <a:p>
            <a:pPr marL="342900" lvl="0" indent="-342900" algn="l" rtl="0">
              <a:lnSpc>
                <a:spcPct val="90000"/>
              </a:lnSpc>
              <a:spcBef>
                <a:spcPts val="1000"/>
              </a:spcBef>
              <a:spcAft>
                <a:spcPts val="0"/>
              </a:spcAft>
              <a:buSzPts val="1924"/>
              <a:buChar char="►"/>
            </a:pPr>
            <a:r>
              <a:rPr lang="en-US" sz="2405"/>
              <a:t>Multimeter from the Kid Wind wind kit</a:t>
            </a:r>
            <a:endParaRPr/>
          </a:p>
          <a:p>
            <a:pPr marL="342900" lvl="0" indent="-342900" algn="l" rtl="0">
              <a:lnSpc>
                <a:spcPct val="90000"/>
              </a:lnSpc>
              <a:spcBef>
                <a:spcPts val="1000"/>
              </a:spcBef>
              <a:spcAft>
                <a:spcPts val="0"/>
              </a:spcAft>
              <a:buSzPts val="1924"/>
              <a:buChar char="►"/>
            </a:pPr>
            <a:r>
              <a:rPr lang="en-US" sz="2405"/>
              <a:t>Tape Measure</a:t>
            </a:r>
            <a:endParaRPr/>
          </a:p>
          <a:p>
            <a:pPr marL="342900" lvl="0" indent="-342900" algn="l" rtl="0">
              <a:lnSpc>
                <a:spcPct val="90000"/>
              </a:lnSpc>
              <a:spcBef>
                <a:spcPts val="1000"/>
              </a:spcBef>
              <a:spcAft>
                <a:spcPts val="0"/>
              </a:spcAft>
              <a:buSzPts val="1924"/>
              <a:buChar char="►"/>
            </a:pPr>
            <a:r>
              <a:rPr lang="en-US" sz="2405"/>
              <a:t>Water source - 2L pop bottle with water inside.</a:t>
            </a:r>
            <a:endParaRPr/>
          </a:p>
          <a:p>
            <a:pPr marL="342900" lvl="0" indent="-342900" algn="l" rtl="0">
              <a:lnSpc>
                <a:spcPct val="90000"/>
              </a:lnSpc>
              <a:spcBef>
                <a:spcPts val="1000"/>
              </a:spcBef>
              <a:spcAft>
                <a:spcPts val="0"/>
              </a:spcAft>
              <a:buSzPts val="1924"/>
              <a:buChar char="►"/>
            </a:pPr>
            <a:r>
              <a:rPr lang="en-US" sz="2405"/>
              <a:t>Tub to catch water </a:t>
            </a:r>
            <a:endParaRPr/>
          </a:p>
          <a:p>
            <a:pPr marL="0" lvl="0" indent="0" algn="l" rtl="0">
              <a:lnSpc>
                <a:spcPct val="90000"/>
              </a:lnSpc>
              <a:spcBef>
                <a:spcPts val="1000"/>
              </a:spcBef>
              <a:spcAft>
                <a:spcPts val="0"/>
              </a:spcAft>
              <a:buSzPts val="1332"/>
              <a:buNone/>
            </a:pPr>
            <a:r>
              <a:rPr lang="en-US" sz="1665"/>
              <a:t/>
            </a:r>
            <a:br>
              <a:rPr lang="en-US" sz="1665"/>
            </a:br>
            <a:endParaRPr sz="1665"/>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240" b="1"/>
              <a:t>Procedure:</a:t>
            </a:r>
            <a:r>
              <a:rPr lang="en-US" sz="3240"/>
              <a:t/>
            </a:r>
            <a:br>
              <a:rPr lang="en-US" sz="3240"/>
            </a:br>
            <a:r>
              <a:rPr lang="en-US" sz="3240"/>
              <a:t/>
            </a:r>
            <a:br>
              <a:rPr lang="en-US" sz="3240"/>
            </a:br>
            <a:endParaRPr sz="3240"/>
          </a:p>
        </p:txBody>
      </p:sp>
      <p:sp>
        <p:nvSpPr>
          <p:cNvPr id="232" name="Google Shape;232;p3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20"/>
              <a:buFont typeface="Trebuchet MS"/>
              <a:buAutoNum type="arabicPeriod"/>
            </a:pPr>
            <a:r>
              <a:rPr lang="en-US" sz="2400"/>
              <a:t>Connect the wooden spoons to the hub making sure all the paddles are facing the same direction.</a:t>
            </a:r>
            <a:endParaRPr/>
          </a:p>
          <a:p>
            <a:pPr marL="342900" lvl="0" indent="-342900" algn="l" rtl="0">
              <a:spcBef>
                <a:spcPts val="1000"/>
              </a:spcBef>
              <a:spcAft>
                <a:spcPts val="0"/>
              </a:spcAft>
              <a:buSzPts val="1920"/>
              <a:buFont typeface="Trebuchet MS"/>
              <a:buAutoNum type="arabicPeriod"/>
            </a:pPr>
            <a:r>
              <a:rPr lang="en-US" sz="2400"/>
              <a:t>Connect the hub to the motor.</a:t>
            </a:r>
            <a:endParaRPr/>
          </a:p>
          <a:p>
            <a:pPr marL="342900" lvl="0" indent="-342900" algn="l" rtl="0">
              <a:spcBef>
                <a:spcPts val="1000"/>
              </a:spcBef>
              <a:spcAft>
                <a:spcPts val="0"/>
              </a:spcAft>
              <a:buSzPts val="1920"/>
              <a:buFont typeface="Trebuchet MS"/>
              <a:buAutoNum type="arabicPeriod"/>
            </a:pPr>
            <a:r>
              <a:rPr lang="en-US" sz="2400"/>
              <a:t>Connect the alligator clips to the pins on the back of the motor.</a:t>
            </a:r>
            <a:endParaRPr/>
          </a:p>
          <a:p>
            <a:pPr marL="342900" lvl="0" indent="-342900" algn="l" rtl="0">
              <a:spcBef>
                <a:spcPts val="1000"/>
              </a:spcBef>
              <a:spcAft>
                <a:spcPts val="0"/>
              </a:spcAft>
              <a:buSzPts val="1920"/>
              <a:buFont typeface="Trebuchet MS"/>
              <a:buAutoNum type="arabicPeriod"/>
            </a:pPr>
            <a:r>
              <a:rPr lang="en-US" sz="2400"/>
              <a:t>Connect the other end of the alligator clips to the multimeter, and turn the multimeter to 20 DVC.</a:t>
            </a:r>
            <a:endParaRPr/>
          </a:p>
          <a:p>
            <a:pPr marL="0" lvl="0" indent="0" algn="l" rtl="0">
              <a:spcBef>
                <a:spcPts val="1000"/>
              </a:spcBef>
              <a:spcAft>
                <a:spcPts val="0"/>
              </a:spcAft>
              <a:buSzPts val="1920"/>
              <a:buNone/>
            </a:pPr>
            <a:r>
              <a:rPr lang="en-US" sz="2400"/>
              <a:t>Look at the pictures on the next slide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3"/>
          <p:cNvPicPr preferRelativeResize="0"/>
          <p:nvPr/>
        </p:nvPicPr>
        <p:blipFill rotWithShape="1">
          <a:blip r:embed="rId3">
            <a:alphaModFix/>
          </a:blip>
          <a:srcRect/>
          <a:stretch/>
        </p:blipFill>
        <p:spPr>
          <a:xfrm>
            <a:off x="6200775" y="500064"/>
            <a:ext cx="4414837" cy="5014912"/>
          </a:xfrm>
          <a:prstGeom prst="rect">
            <a:avLst/>
          </a:prstGeom>
          <a:noFill/>
          <a:ln>
            <a:noFill/>
          </a:ln>
        </p:spPr>
      </p:pic>
      <p:pic>
        <p:nvPicPr>
          <p:cNvPr id="238" name="Google Shape;238;p33"/>
          <p:cNvPicPr preferRelativeResize="0"/>
          <p:nvPr/>
        </p:nvPicPr>
        <p:blipFill rotWithShape="1">
          <a:blip r:embed="rId4">
            <a:alphaModFix/>
          </a:blip>
          <a:srcRect/>
          <a:stretch/>
        </p:blipFill>
        <p:spPr>
          <a:xfrm>
            <a:off x="1214439" y="500063"/>
            <a:ext cx="4214812" cy="50149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p:nvPr/>
        </p:nvSpPr>
        <p:spPr>
          <a:xfrm>
            <a:off x="1071563" y="1720840"/>
            <a:ext cx="8072437" cy="2862322"/>
          </a:xfrm>
          <a:prstGeom prst="rect">
            <a:avLst/>
          </a:prstGeom>
          <a:noFill/>
          <a:ln>
            <a:noFill/>
          </a:ln>
        </p:spPr>
        <p:txBody>
          <a:bodyPr spcFirstLastPara="1" wrap="square" lIns="91425" tIns="45700" rIns="91425" bIns="45700" anchor="t" anchorCtr="0">
            <a:noAutofit/>
          </a:bodyPr>
          <a:lstStyle/>
          <a:p>
            <a:pPr marL="0" marR="0" lvl="0" indent="-152400" algn="l" rtl="0">
              <a:spcBef>
                <a:spcPts val="0"/>
              </a:spcBef>
              <a:spcAft>
                <a:spcPts val="0"/>
              </a:spcAft>
              <a:buClr>
                <a:srgbClr val="000000"/>
              </a:buClr>
              <a:buSzPts val="2400"/>
              <a:buFont typeface="Trebuchet MS"/>
              <a:buAutoNum type="arabicPeriod"/>
            </a:pPr>
            <a:r>
              <a:rPr lang="en-US" sz="2400">
                <a:solidFill>
                  <a:srgbClr val="000000"/>
                </a:solidFill>
                <a:latin typeface="Arial"/>
                <a:ea typeface="Arial"/>
                <a:cs typeface="Arial"/>
                <a:sym typeface="Arial"/>
              </a:rPr>
              <a:t>Working as a team, have one person hold the tape measure, one to read the multimeter, one to pour the water, and one to make sure the water is going in the tub. Someone also needs to be responsible for recording the results.</a:t>
            </a:r>
            <a:endParaRPr sz="2000"/>
          </a:p>
          <a:p>
            <a:pPr marL="0" marR="0" lvl="0" indent="-152400" algn="l" rtl="0">
              <a:spcBef>
                <a:spcPts val="0"/>
              </a:spcBef>
              <a:spcAft>
                <a:spcPts val="0"/>
              </a:spcAft>
              <a:buClr>
                <a:srgbClr val="000000"/>
              </a:buClr>
              <a:buSzPts val="2400"/>
              <a:buFont typeface="Trebuchet MS"/>
              <a:buAutoNum type="arabicPeriod"/>
            </a:pPr>
            <a:r>
              <a:rPr lang="en-US" sz="2400">
                <a:solidFill>
                  <a:srgbClr val="000000"/>
                </a:solidFill>
                <a:latin typeface="Arial"/>
                <a:ea typeface="Arial"/>
                <a:cs typeface="Arial"/>
                <a:sym typeface="Arial"/>
              </a:rPr>
              <a:t>Pour the water over the paddles from a height of 1 meter, with the water falling in the tub. Record the voltage from the multimeter in the data table.</a:t>
            </a:r>
            <a:endParaRPr sz="2000"/>
          </a:p>
          <a:p>
            <a:pPr marL="0" marR="0" lvl="0" indent="-152400" algn="l" rtl="0">
              <a:spcBef>
                <a:spcPts val="0"/>
              </a:spcBef>
              <a:spcAft>
                <a:spcPts val="0"/>
              </a:spcAft>
              <a:buClr>
                <a:srgbClr val="000000"/>
              </a:buClr>
              <a:buSzPts val="2400"/>
              <a:buFont typeface="Trebuchet MS"/>
              <a:buAutoNum type="arabicPeriod"/>
            </a:pPr>
            <a:r>
              <a:rPr lang="en-US" sz="2400">
                <a:solidFill>
                  <a:srgbClr val="000000"/>
                </a:solidFill>
                <a:latin typeface="Arial"/>
                <a:ea typeface="Arial"/>
                <a:cs typeface="Arial"/>
                <a:sym typeface="Arial"/>
              </a:rPr>
              <a:t>Pour the water over the paddles from a height of 50 cm. Record your results in the data table.</a:t>
            </a:r>
            <a:endParaRPr sz="2000"/>
          </a:p>
          <a:p>
            <a:pPr marL="0" marR="0" lvl="0" indent="-152400" algn="l" rtl="0">
              <a:spcBef>
                <a:spcPts val="0"/>
              </a:spcBef>
              <a:spcAft>
                <a:spcPts val="0"/>
              </a:spcAft>
              <a:buClr>
                <a:srgbClr val="000000"/>
              </a:buClr>
              <a:buSzPts val="2400"/>
              <a:buFont typeface="Trebuchet MS"/>
              <a:buAutoNum type="arabicPeriod"/>
            </a:pPr>
            <a:r>
              <a:rPr lang="en-US" sz="2400">
                <a:solidFill>
                  <a:srgbClr val="000000"/>
                </a:solidFill>
                <a:latin typeface="Arial"/>
                <a:ea typeface="Arial"/>
                <a:cs typeface="Arial"/>
                <a:sym typeface="Arial"/>
              </a:rPr>
              <a:t>Pour the water over the paddles from a height of 25cm. Record your results in the data table.</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Clean up and answer questions on student sheet.</a:t>
            </a:r>
            <a:endParaRPr/>
          </a:p>
        </p:txBody>
      </p:sp>
      <p:sp>
        <p:nvSpPr>
          <p:cNvPr id="249" name="Google Shape;249;p35"/>
          <p:cNvSpPr txBox="1">
            <a:spLocks noGrp="1"/>
          </p:cNvSpPr>
          <p:nvPr>
            <p:ph type="body" idx="1"/>
          </p:nvPr>
        </p:nvSpPr>
        <p:spPr>
          <a:xfrm>
            <a:off x="677325" y="1619475"/>
            <a:ext cx="8596800" cy="4990800"/>
          </a:xfrm>
          <a:prstGeom prst="rect">
            <a:avLst/>
          </a:prstGeom>
          <a:noFill/>
          <a:ln>
            <a:noFill/>
          </a:ln>
        </p:spPr>
        <p:txBody>
          <a:bodyPr spcFirstLastPara="1" wrap="square" lIns="91425" tIns="45700" rIns="91425" bIns="45700" anchor="t" anchorCtr="0">
            <a:noAutofit/>
          </a:bodyPr>
          <a:lstStyle/>
          <a:p>
            <a:pPr marL="342900" lvl="0" indent="-349250" algn="l" rtl="0">
              <a:lnSpc>
                <a:spcPct val="80000"/>
              </a:lnSpc>
              <a:spcBef>
                <a:spcPts val="0"/>
              </a:spcBef>
              <a:spcAft>
                <a:spcPts val="0"/>
              </a:spcAft>
              <a:buSzPts val="1060"/>
              <a:buChar char="►"/>
            </a:pPr>
            <a:r>
              <a:rPr lang="en-US" sz="1300" b="1"/>
              <a:t>EXPLANATION:</a:t>
            </a:r>
            <a:endParaRPr sz="1300"/>
          </a:p>
          <a:p>
            <a:pPr marL="342900" lvl="0" indent="-361950" algn="l" rtl="0">
              <a:lnSpc>
                <a:spcPct val="80000"/>
              </a:lnSpc>
              <a:spcBef>
                <a:spcPts val="1000"/>
              </a:spcBef>
              <a:spcAft>
                <a:spcPts val="0"/>
              </a:spcAft>
              <a:buSzPts val="1260"/>
              <a:buChar char="►"/>
            </a:pPr>
            <a:r>
              <a:rPr lang="en-US" sz="1500"/>
              <a:t> 1.Did changing the height of where the water was poured from make a difference in the voltage?</a:t>
            </a:r>
            <a:r>
              <a:rPr lang="en-US" sz="1500" i="1"/>
              <a:t> </a:t>
            </a:r>
            <a:endParaRPr sz="1500"/>
          </a:p>
          <a:p>
            <a:pPr marL="0" lvl="0" indent="0" algn="l" rtl="0">
              <a:lnSpc>
                <a:spcPct val="80000"/>
              </a:lnSpc>
              <a:spcBef>
                <a:spcPts val="1000"/>
              </a:spcBef>
              <a:spcAft>
                <a:spcPts val="0"/>
              </a:spcAft>
              <a:buSzPts val="960"/>
              <a:buNone/>
            </a:pPr>
            <a:r>
              <a:rPr lang="en-US" sz="1500"/>
              <a:t> </a:t>
            </a:r>
            <a:endParaRPr sz="2100"/>
          </a:p>
          <a:p>
            <a:pPr marL="342900" lvl="0" indent="-361950" algn="l" rtl="0">
              <a:lnSpc>
                <a:spcPct val="80000"/>
              </a:lnSpc>
              <a:spcBef>
                <a:spcPts val="1000"/>
              </a:spcBef>
              <a:spcAft>
                <a:spcPts val="0"/>
              </a:spcAft>
              <a:buSzPts val="1260"/>
              <a:buChar char="►"/>
            </a:pPr>
            <a:r>
              <a:rPr lang="en-US" sz="1500"/>
              <a:t>2. Looking at the data table at what height was the most voltage produced? </a:t>
            </a:r>
            <a:endParaRPr sz="2100"/>
          </a:p>
          <a:p>
            <a:pPr marL="0" lvl="0" indent="0" algn="l" rtl="0">
              <a:lnSpc>
                <a:spcPct val="80000"/>
              </a:lnSpc>
              <a:spcBef>
                <a:spcPts val="1000"/>
              </a:spcBef>
              <a:spcAft>
                <a:spcPts val="0"/>
              </a:spcAft>
              <a:buSzPts val="960"/>
              <a:buNone/>
            </a:pPr>
            <a:r>
              <a:rPr lang="en-US" sz="1500"/>
              <a:t> </a:t>
            </a:r>
            <a:endParaRPr sz="2100"/>
          </a:p>
          <a:p>
            <a:pPr marL="342900" lvl="0" indent="-361950" algn="l" rtl="0">
              <a:lnSpc>
                <a:spcPct val="80000"/>
              </a:lnSpc>
              <a:spcBef>
                <a:spcPts val="1000"/>
              </a:spcBef>
              <a:spcAft>
                <a:spcPts val="0"/>
              </a:spcAft>
              <a:buSzPts val="1260"/>
              <a:buChar char="►"/>
            </a:pPr>
            <a:r>
              <a:rPr lang="en-US" sz="1500"/>
              <a:t>3. Which height had the greatest potential energy?</a:t>
            </a:r>
            <a:endParaRPr sz="2100"/>
          </a:p>
          <a:p>
            <a:pPr marL="0" lvl="0" indent="0" algn="l" rtl="0">
              <a:lnSpc>
                <a:spcPct val="80000"/>
              </a:lnSpc>
              <a:spcBef>
                <a:spcPts val="1000"/>
              </a:spcBef>
              <a:spcAft>
                <a:spcPts val="0"/>
              </a:spcAft>
              <a:buSzPts val="960"/>
              <a:buNone/>
            </a:pPr>
            <a:r>
              <a:rPr lang="en-US" sz="1500"/>
              <a:t> </a:t>
            </a:r>
            <a:endParaRPr sz="2100"/>
          </a:p>
          <a:p>
            <a:pPr marL="342900" lvl="0" indent="-361950" algn="l" rtl="0">
              <a:lnSpc>
                <a:spcPct val="80000"/>
              </a:lnSpc>
              <a:spcBef>
                <a:spcPts val="1000"/>
              </a:spcBef>
              <a:spcAft>
                <a:spcPts val="0"/>
              </a:spcAft>
              <a:buSzPts val="1260"/>
              <a:buChar char="►"/>
            </a:pPr>
            <a:r>
              <a:rPr lang="en-US" sz="1500"/>
              <a:t>4. Where is the kinetic energy?</a:t>
            </a:r>
            <a:r>
              <a:rPr lang="en-US" sz="1500" i="1"/>
              <a:t> </a:t>
            </a:r>
            <a:endParaRPr sz="1500"/>
          </a:p>
          <a:p>
            <a:pPr marL="0" lvl="0" indent="0" algn="l" rtl="0">
              <a:lnSpc>
                <a:spcPct val="80000"/>
              </a:lnSpc>
              <a:spcBef>
                <a:spcPts val="1000"/>
              </a:spcBef>
              <a:spcAft>
                <a:spcPts val="0"/>
              </a:spcAft>
              <a:buSzPts val="960"/>
              <a:buNone/>
            </a:pPr>
            <a:r>
              <a:rPr lang="en-US" sz="1500"/>
              <a:t> </a:t>
            </a:r>
            <a:endParaRPr sz="2100"/>
          </a:p>
          <a:p>
            <a:pPr marL="342900" lvl="0" indent="-361950" algn="l" rtl="0">
              <a:lnSpc>
                <a:spcPct val="80000"/>
              </a:lnSpc>
              <a:spcBef>
                <a:spcPts val="1000"/>
              </a:spcBef>
              <a:spcAft>
                <a:spcPts val="0"/>
              </a:spcAft>
              <a:buSzPts val="1260"/>
              <a:buChar char="►"/>
            </a:pPr>
            <a:r>
              <a:rPr lang="en-US" sz="1500"/>
              <a:t>5. Where in a dam would you find the turbine that the water goes through?</a:t>
            </a:r>
            <a:endParaRPr sz="2100"/>
          </a:p>
          <a:p>
            <a:pPr marL="0" lvl="0" indent="0" algn="l" rtl="0">
              <a:lnSpc>
                <a:spcPct val="80000"/>
              </a:lnSpc>
              <a:spcBef>
                <a:spcPts val="1000"/>
              </a:spcBef>
              <a:spcAft>
                <a:spcPts val="0"/>
              </a:spcAft>
              <a:buSzPts val="960"/>
              <a:buNone/>
            </a:pPr>
            <a:r>
              <a:rPr lang="en-US" sz="1500"/>
              <a:t> </a:t>
            </a:r>
            <a:endParaRPr sz="2100"/>
          </a:p>
          <a:p>
            <a:pPr marL="342900" lvl="0" indent="-361950" algn="l" rtl="0">
              <a:lnSpc>
                <a:spcPct val="80000"/>
              </a:lnSpc>
              <a:spcBef>
                <a:spcPts val="1000"/>
              </a:spcBef>
              <a:spcAft>
                <a:spcPts val="0"/>
              </a:spcAft>
              <a:buSzPts val="1260"/>
              <a:buChar char="►"/>
            </a:pPr>
            <a:r>
              <a:rPr lang="en-US" sz="1500"/>
              <a:t>6. Does the height of a dam make a difference in the amount of electricity that is produced?</a:t>
            </a:r>
            <a:r>
              <a:rPr lang="en-US" sz="1500" i="1"/>
              <a:t> </a:t>
            </a:r>
            <a:endParaRPr sz="1500"/>
          </a:p>
          <a:p>
            <a:pPr marL="0" lvl="0" indent="0" algn="l" rtl="0">
              <a:lnSpc>
                <a:spcPct val="80000"/>
              </a:lnSpc>
              <a:spcBef>
                <a:spcPts val="1000"/>
              </a:spcBef>
              <a:spcAft>
                <a:spcPts val="0"/>
              </a:spcAft>
              <a:buSzPts val="960"/>
              <a:buNone/>
            </a:pPr>
            <a:r>
              <a:rPr lang="en-US" sz="1500"/>
              <a:t> </a:t>
            </a:r>
            <a:endParaRPr sz="2100"/>
          </a:p>
          <a:p>
            <a:pPr marL="342900" lvl="0" indent="-361950" algn="l" rtl="0">
              <a:lnSpc>
                <a:spcPct val="80000"/>
              </a:lnSpc>
              <a:spcBef>
                <a:spcPts val="1000"/>
              </a:spcBef>
              <a:spcAft>
                <a:spcPts val="0"/>
              </a:spcAft>
              <a:buSzPts val="1260"/>
              <a:buChar char="►"/>
            </a:pPr>
            <a:r>
              <a:rPr lang="en-US" sz="1500"/>
              <a:t>7. Where in the dam would the kinetic energy be the greatest?</a:t>
            </a:r>
            <a:r>
              <a:rPr lang="en-US" sz="1500" i="1"/>
              <a:t> </a:t>
            </a:r>
            <a:endParaRPr sz="1500"/>
          </a:p>
          <a:p>
            <a:pPr marL="0" lvl="0" indent="0" algn="l" rtl="0">
              <a:lnSpc>
                <a:spcPct val="80000"/>
              </a:lnSpc>
              <a:spcBef>
                <a:spcPts val="1000"/>
              </a:spcBef>
              <a:spcAft>
                <a:spcPts val="0"/>
              </a:spcAft>
              <a:buSzPts val="960"/>
              <a:buNone/>
            </a:pPr>
            <a:r>
              <a:rPr lang="en-US" sz="1500"/>
              <a:t> </a:t>
            </a:r>
            <a:endParaRPr sz="2100"/>
          </a:p>
          <a:p>
            <a:pPr marL="342900" lvl="0" indent="-361950" algn="l" rtl="0">
              <a:lnSpc>
                <a:spcPct val="80000"/>
              </a:lnSpc>
              <a:spcBef>
                <a:spcPts val="1000"/>
              </a:spcBef>
              <a:spcAft>
                <a:spcPts val="0"/>
              </a:spcAft>
              <a:buSzPts val="1260"/>
              <a:buChar char="►"/>
            </a:pPr>
            <a:r>
              <a:rPr lang="en-US" sz="1500"/>
              <a:t>8. What was your independent variable in this experiment?</a:t>
            </a:r>
            <a:endParaRPr sz="2100"/>
          </a:p>
          <a:p>
            <a:pPr marL="0" lvl="0" indent="0" algn="l" rtl="0">
              <a:lnSpc>
                <a:spcPct val="80000"/>
              </a:lnSpc>
              <a:spcBef>
                <a:spcPts val="1000"/>
              </a:spcBef>
              <a:spcAft>
                <a:spcPts val="0"/>
              </a:spcAft>
              <a:buSzPts val="360"/>
              <a:buNone/>
            </a:pPr>
            <a:endParaRPr sz="650"/>
          </a:p>
          <a:p>
            <a:pPr marL="0" lvl="0" indent="0" algn="l" rtl="0">
              <a:lnSpc>
                <a:spcPct val="80000"/>
              </a:lnSpc>
              <a:spcBef>
                <a:spcPts val="1000"/>
              </a:spcBef>
              <a:spcAft>
                <a:spcPts val="0"/>
              </a:spcAft>
              <a:buSzPts val="360"/>
              <a:buNone/>
            </a:pPr>
            <a:r>
              <a:rPr lang="en-US" sz="450"/>
              <a:t> </a:t>
            </a:r>
            <a:endParaRPr/>
          </a:p>
          <a:p>
            <a:pPr marL="342900" lvl="0" indent="-320040" algn="l" rtl="0">
              <a:lnSpc>
                <a:spcPct val="80000"/>
              </a:lnSpc>
              <a:spcBef>
                <a:spcPts val="1000"/>
              </a:spcBef>
              <a:spcAft>
                <a:spcPts val="0"/>
              </a:spcAft>
              <a:buSzPts val="360"/>
              <a:buNone/>
            </a:pPr>
            <a:endParaRPr sz="4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p:nvPr/>
        </p:nvSpPr>
        <p:spPr>
          <a:xfrm>
            <a:off x="757238" y="2777540"/>
            <a:ext cx="4329112" cy="29546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
            </a:r>
            <a:br>
              <a:rPr lang="en-US" sz="1800" b="0" i="0" u="none" strike="noStrike" cap="none">
                <a:solidFill>
                  <a:schemeClr val="dk1"/>
                </a:solidFill>
                <a:latin typeface="Trebuchet MS"/>
                <a:ea typeface="Trebuchet MS"/>
                <a:cs typeface="Trebuchet MS"/>
                <a:sym typeface="Trebuchet MS"/>
              </a:rPr>
            </a:br>
            <a:r>
              <a:rPr lang="en-US" sz="2800" b="0" i="0" u="none" strike="noStrike" cap="none">
                <a:solidFill>
                  <a:srgbClr val="444444"/>
                </a:solidFill>
                <a:latin typeface="Arial"/>
                <a:ea typeface="Arial"/>
                <a:cs typeface="Arial"/>
                <a:sym typeface="Arial"/>
              </a:rPr>
              <a:t>Where are hydroelectric power plants located?</a:t>
            </a:r>
            <a:endParaRPr/>
          </a:p>
          <a:p>
            <a:pPr marL="0" marR="0" lvl="0" indent="0" algn="l" rtl="0">
              <a:spcBef>
                <a:spcPts val="800"/>
              </a:spcBef>
              <a:spcAft>
                <a:spcPts val="0"/>
              </a:spcAft>
              <a:buNone/>
            </a:pPr>
            <a:endParaRPr sz="2800" b="0" i="0" u="none" strike="noStrike" cap="none">
              <a:solidFill>
                <a:srgbClr val="444444"/>
              </a:solidFill>
              <a:latin typeface="Arial"/>
              <a:ea typeface="Arial"/>
              <a:cs typeface="Arial"/>
              <a:sym typeface="Arial"/>
            </a:endParaRPr>
          </a:p>
          <a:p>
            <a:pPr marL="0" marR="0" lvl="0" indent="0" algn="l" rtl="0">
              <a:spcBef>
                <a:spcPts val="800"/>
              </a:spcBef>
              <a:spcAft>
                <a:spcPts val="0"/>
              </a:spcAft>
              <a:buNone/>
            </a:pPr>
            <a:r>
              <a:rPr lang="en-US" sz="2800" b="0" i="0" u="none" strike="noStrike" cap="none">
                <a:solidFill>
                  <a:srgbClr val="444444"/>
                </a:solidFill>
                <a:latin typeface="Arial"/>
                <a:ea typeface="Arial"/>
                <a:cs typeface="Arial"/>
                <a:sym typeface="Arial"/>
              </a:rPr>
              <a:t>How do they work?</a:t>
            </a:r>
            <a:endParaRPr sz="2800" b="0" i="0" u="none" strike="noStrike" cap="none">
              <a:solidFill>
                <a:schemeClr val="dk1"/>
              </a:solidFill>
              <a:latin typeface="Trebuchet MS"/>
              <a:ea typeface="Trebuchet MS"/>
              <a:cs typeface="Trebuchet MS"/>
              <a:sym typeface="Trebuchet MS"/>
            </a:endParaRPr>
          </a:p>
          <a:p>
            <a:pPr marL="0" marR="0" lvl="0" indent="0" algn="l" rtl="0">
              <a:spcBef>
                <a:spcPts val="800"/>
              </a:spcBef>
              <a:spcAft>
                <a:spcPts val="0"/>
              </a:spcAft>
              <a:buNone/>
            </a:pPr>
            <a:r>
              <a:rPr lang="en-US" sz="1800" b="0" i="0" u="none" strike="noStrike" cap="none">
                <a:solidFill>
                  <a:schemeClr val="dk1"/>
                </a:solidFill>
                <a:latin typeface="Trebuchet MS"/>
                <a:ea typeface="Trebuchet MS"/>
                <a:cs typeface="Trebuchet MS"/>
                <a:sym typeface="Trebuchet MS"/>
              </a:rPr>
              <a:t/>
            </a:r>
            <a:br>
              <a:rPr lang="en-US" sz="1800" b="0" i="0" u="none" strike="noStrike" cap="none">
                <a:solidFill>
                  <a:schemeClr val="dk1"/>
                </a:solidFill>
                <a:latin typeface="Trebuchet MS"/>
                <a:ea typeface="Trebuchet MS"/>
                <a:cs typeface="Trebuchet MS"/>
                <a:sym typeface="Trebuchet MS"/>
              </a:rPr>
            </a:br>
            <a:endParaRPr sz="1800">
              <a:solidFill>
                <a:schemeClr val="dk1"/>
              </a:solidFill>
              <a:latin typeface="Trebuchet MS"/>
              <a:ea typeface="Trebuchet MS"/>
              <a:cs typeface="Trebuchet MS"/>
              <a:sym typeface="Trebuchet MS"/>
            </a:endParaRPr>
          </a:p>
        </p:txBody>
      </p:sp>
      <p:pic>
        <p:nvPicPr>
          <p:cNvPr id="151" name="Google Shape;151;p19"/>
          <p:cNvPicPr preferRelativeResize="0"/>
          <p:nvPr/>
        </p:nvPicPr>
        <p:blipFill rotWithShape="1">
          <a:blip r:embed="rId3">
            <a:alphaModFix/>
          </a:blip>
          <a:srcRect/>
          <a:stretch/>
        </p:blipFill>
        <p:spPr>
          <a:xfrm>
            <a:off x="5086350" y="2028824"/>
            <a:ext cx="5429250" cy="4829175"/>
          </a:xfrm>
          <a:prstGeom prst="rect">
            <a:avLst/>
          </a:prstGeom>
          <a:noFill/>
          <a:ln>
            <a:noFill/>
          </a:ln>
        </p:spPr>
      </p:pic>
      <p:sp>
        <p:nvSpPr>
          <p:cNvPr id="152" name="Google Shape;152;p19"/>
          <p:cNvSpPr txBox="1"/>
          <p:nvPr/>
        </p:nvSpPr>
        <p:spPr>
          <a:xfrm>
            <a:off x="5086350" y="6858000"/>
            <a:ext cx="542925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Trebuchet MS"/>
                <a:ea typeface="Trebuchet MS"/>
                <a:cs typeface="Trebuchet MS"/>
                <a:sym typeface="Trebuchet MS"/>
                <a:hlinkClick r:id="rId4"/>
              </a:rPr>
              <a:t>This Photo</a:t>
            </a:r>
            <a:r>
              <a:rPr lang="en-US" sz="900">
                <a:solidFill>
                  <a:schemeClr val="dk1"/>
                </a:solidFill>
                <a:latin typeface="Trebuchet MS"/>
                <a:ea typeface="Trebuchet MS"/>
                <a:cs typeface="Trebuchet MS"/>
                <a:sym typeface="Trebuchet MS"/>
              </a:rPr>
              <a:t> by Unknown Author is licensed under </a:t>
            </a:r>
            <a:r>
              <a:rPr lang="en-US" sz="900" u="sng">
                <a:solidFill>
                  <a:schemeClr val="hlink"/>
                </a:solidFill>
                <a:latin typeface="Trebuchet MS"/>
                <a:ea typeface="Trebuchet MS"/>
                <a:cs typeface="Trebuchet MS"/>
                <a:sym typeface="Trebuchet MS"/>
                <a:hlinkClick r:id="rId5"/>
              </a:rPr>
              <a:t>CC BY-SA</a:t>
            </a:r>
            <a:endParaRPr sz="9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33333"/>
              </a:buClr>
              <a:buSzPts val="2800"/>
              <a:buFont typeface="Arial"/>
              <a:buNone/>
            </a:pPr>
            <a:r>
              <a:rPr lang="en-US" sz="2800">
                <a:solidFill>
                  <a:srgbClr val="333333"/>
                </a:solidFill>
                <a:latin typeface="Arial"/>
                <a:ea typeface="Arial"/>
                <a:cs typeface="Arial"/>
                <a:sym typeface="Arial"/>
              </a:rPr>
              <a:t>1. Water from a stream or river is held up (blocked) by the sluice gate. Holding up more water increases potential energy and gravitational energy.</a:t>
            </a:r>
            <a:endParaRPr sz="2800"/>
          </a:p>
        </p:txBody>
      </p:sp>
      <p:pic>
        <p:nvPicPr>
          <p:cNvPr id="158" name="Google Shape;158;p20" descr="How can kinetic energy be harnessed"/>
          <p:cNvPicPr preferRelativeResize="0">
            <a:picLocks noGrp="1"/>
          </p:cNvPicPr>
          <p:nvPr>
            <p:ph type="body" idx="1"/>
          </p:nvPr>
        </p:nvPicPr>
        <p:blipFill rotWithShape="1">
          <a:blip r:embed="rId3">
            <a:alphaModFix/>
          </a:blip>
          <a:srcRect t="4395" b="4395"/>
          <a:stretch/>
        </p:blipFill>
        <p:spPr>
          <a:xfrm>
            <a:off x="1508919" y="2550542"/>
            <a:ext cx="6934200" cy="36978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33333"/>
              </a:buClr>
              <a:buSzPts val="3240"/>
              <a:buFont typeface="Arial"/>
              <a:buNone/>
            </a:pPr>
            <a:r>
              <a:rPr lang="en-US" sz="3240">
                <a:solidFill>
                  <a:srgbClr val="333333"/>
                </a:solidFill>
                <a:latin typeface="Arial"/>
                <a:ea typeface="Arial"/>
                <a:cs typeface="Arial"/>
                <a:sym typeface="Arial"/>
              </a:rPr>
              <a:t>2. </a:t>
            </a:r>
            <a:r>
              <a:rPr lang="en-US" sz="1979">
                <a:solidFill>
                  <a:srgbClr val="333333"/>
                </a:solidFill>
                <a:latin typeface="Arial"/>
                <a:ea typeface="Arial"/>
                <a:cs typeface="Arial"/>
                <a:sym typeface="Arial"/>
              </a:rPr>
              <a:t>The gates are then opened. Water rushes down through the gate and into the tubes. There is immense kinetic energy in the very fast flowing water because of the high pressure it has.</a:t>
            </a:r>
            <a:r>
              <a:rPr lang="en-US" sz="1979"/>
              <a:t/>
            </a:r>
            <a:br>
              <a:rPr lang="en-US" sz="1979"/>
            </a:br>
            <a:endParaRPr sz="1979"/>
          </a:p>
        </p:txBody>
      </p:sp>
      <p:pic>
        <p:nvPicPr>
          <p:cNvPr id="164" name="Google Shape;164;p21" descr="How can kinetic energy be harnessed"/>
          <p:cNvPicPr preferRelativeResize="0">
            <a:picLocks noGrp="1"/>
          </p:cNvPicPr>
          <p:nvPr>
            <p:ph type="body" idx="1"/>
          </p:nvPr>
        </p:nvPicPr>
        <p:blipFill rotWithShape="1">
          <a:blip r:embed="rId3">
            <a:alphaModFix/>
          </a:blip>
          <a:srcRect/>
          <a:stretch/>
        </p:blipFill>
        <p:spPr>
          <a:xfrm>
            <a:off x="1508919" y="2401094"/>
            <a:ext cx="6934200" cy="38473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33333"/>
              </a:buClr>
              <a:buSzPts val="2400"/>
              <a:buFont typeface="Arial"/>
              <a:buNone/>
            </a:pPr>
            <a:r>
              <a:rPr lang="en-US" sz="2400">
                <a:solidFill>
                  <a:srgbClr val="333333"/>
                </a:solidFill>
                <a:latin typeface="Arial"/>
                <a:ea typeface="Arial"/>
                <a:cs typeface="Arial"/>
                <a:sym typeface="Arial"/>
              </a:rPr>
              <a:t>3. Kinetic energy in the fast flowing water turns shafts (blades) connected to the end of the tubes. More fast flowing water means more blades can be turned even faster.</a:t>
            </a:r>
            <a:r>
              <a:rPr lang="en-US" sz="2400"/>
              <a:t/>
            </a:r>
            <a:br>
              <a:rPr lang="en-US" sz="2400"/>
            </a:br>
            <a:endParaRPr sz="2400"/>
          </a:p>
        </p:txBody>
      </p:sp>
      <p:pic>
        <p:nvPicPr>
          <p:cNvPr id="170" name="Google Shape;170;p22" descr="How can kinetic energy be harnessed"/>
          <p:cNvPicPr preferRelativeResize="0">
            <a:picLocks noGrp="1"/>
          </p:cNvPicPr>
          <p:nvPr>
            <p:ph type="body" idx="1"/>
          </p:nvPr>
        </p:nvPicPr>
        <p:blipFill rotWithShape="1">
          <a:blip r:embed="rId3">
            <a:alphaModFix/>
          </a:blip>
          <a:srcRect/>
          <a:stretch/>
        </p:blipFill>
        <p:spPr>
          <a:xfrm>
            <a:off x="1508919" y="2401094"/>
            <a:ext cx="6934200" cy="3400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33333"/>
              </a:buClr>
              <a:buSzPts val="2000"/>
              <a:buFont typeface="Arial"/>
              <a:buNone/>
            </a:pPr>
            <a:r>
              <a:rPr lang="en-US" sz="2000">
                <a:solidFill>
                  <a:srgbClr val="333333"/>
                </a:solidFill>
                <a:latin typeface="Arial"/>
                <a:ea typeface="Arial"/>
                <a:cs typeface="Arial"/>
                <a:sym typeface="Arial"/>
              </a:rPr>
              <a:t>4. The spinning blades or shafts are connected to a generator which generates electricity. The generator is connected to a transformer which changes the electricity to the proper voltage so that it can be sent to our homes, businesses and other electricity customers.</a:t>
            </a:r>
            <a:r>
              <a:rPr lang="en-US" sz="2000"/>
              <a:t/>
            </a:r>
            <a:br>
              <a:rPr lang="en-US" sz="2000"/>
            </a:br>
            <a:endParaRPr sz="2000"/>
          </a:p>
        </p:txBody>
      </p:sp>
      <p:pic>
        <p:nvPicPr>
          <p:cNvPr id="176" name="Google Shape;176;p23" descr="How can kinetic energy be harnessed"/>
          <p:cNvPicPr preferRelativeResize="0">
            <a:picLocks noGrp="1"/>
          </p:cNvPicPr>
          <p:nvPr>
            <p:ph type="body" idx="1"/>
          </p:nvPr>
        </p:nvPicPr>
        <p:blipFill rotWithShape="1">
          <a:blip r:embed="rId3">
            <a:alphaModFix/>
          </a:blip>
          <a:srcRect/>
          <a:stretch/>
        </p:blipFill>
        <p:spPr>
          <a:xfrm>
            <a:off x="1508919" y="2401094"/>
            <a:ext cx="6934200" cy="37139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240"/>
              <a:t>Have you stood underneath a waterfall? What did it feel like?</a:t>
            </a:r>
            <a:br>
              <a:rPr lang="en-US" sz="3240"/>
            </a:br>
            <a:r>
              <a:rPr lang="en-US" sz="3240"/>
              <a:t/>
            </a:r>
            <a:br>
              <a:rPr lang="en-US" sz="3240"/>
            </a:br>
            <a:endParaRPr sz="3240"/>
          </a:p>
        </p:txBody>
      </p:sp>
      <p:pic>
        <p:nvPicPr>
          <p:cNvPr id="182" name="Google Shape;182;p24" descr="Turner Falls State Park"/>
          <p:cNvPicPr preferRelativeResize="0">
            <a:picLocks noGrp="1"/>
          </p:cNvPicPr>
          <p:nvPr>
            <p:ph type="body" idx="1"/>
          </p:nvPr>
        </p:nvPicPr>
        <p:blipFill rotWithShape="1">
          <a:blip r:embed="rId3">
            <a:alphaModFix/>
          </a:blip>
          <a:srcRect/>
          <a:stretch/>
        </p:blipFill>
        <p:spPr>
          <a:xfrm>
            <a:off x="2100264" y="2160588"/>
            <a:ext cx="5857874" cy="38814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Which waterfall would have more power?</a:t>
            </a:r>
            <a:endParaRPr/>
          </a:p>
        </p:txBody>
      </p:sp>
      <p:pic>
        <p:nvPicPr>
          <p:cNvPr id="188" name="Google Shape;188;p25" descr="Turner Falls State Park"/>
          <p:cNvPicPr preferRelativeResize="0">
            <a:picLocks noGrp="1"/>
          </p:cNvPicPr>
          <p:nvPr>
            <p:ph type="body" idx="1"/>
          </p:nvPr>
        </p:nvPicPr>
        <p:blipFill rotWithShape="1">
          <a:blip r:embed="rId3">
            <a:alphaModFix/>
          </a:blip>
          <a:srcRect/>
          <a:stretch/>
        </p:blipFill>
        <p:spPr>
          <a:xfrm>
            <a:off x="857250" y="2160588"/>
            <a:ext cx="4014789" cy="4211637"/>
          </a:xfrm>
          <a:prstGeom prst="rect">
            <a:avLst/>
          </a:prstGeom>
          <a:noFill/>
          <a:ln>
            <a:noFill/>
          </a:ln>
        </p:spPr>
      </p:pic>
      <p:pic>
        <p:nvPicPr>
          <p:cNvPr id="189" name="Google Shape;189;p25"/>
          <p:cNvPicPr preferRelativeResize="0"/>
          <p:nvPr/>
        </p:nvPicPr>
        <p:blipFill rotWithShape="1">
          <a:blip r:embed="rId4">
            <a:alphaModFix/>
          </a:blip>
          <a:srcRect/>
          <a:stretch/>
        </p:blipFill>
        <p:spPr>
          <a:xfrm rot="5400000">
            <a:off x="4929186" y="1343028"/>
            <a:ext cx="5457828"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2800"/>
              <a:buFont typeface="Trebuchet MS"/>
              <a:buNone/>
            </a:pPr>
            <a:r>
              <a:rPr lang="en-US" sz="2800"/>
              <a:t>We can say that the water about to fall from a tall waterfall has more potential energy than the water at the top of a shorter waterfall.</a:t>
            </a:r>
            <a:endParaRPr/>
          </a:p>
        </p:txBody>
      </p:sp>
      <p:pic>
        <p:nvPicPr>
          <p:cNvPr id="195" name="Google Shape;195;p26" descr="Turner Falls State Park"/>
          <p:cNvPicPr preferRelativeResize="0">
            <a:picLocks noGrp="1"/>
          </p:cNvPicPr>
          <p:nvPr>
            <p:ph type="body" idx="1"/>
          </p:nvPr>
        </p:nvPicPr>
        <p:blipFill rotWithShape="1">
          <a:blip r:embed="rId3">
            <a:alphaModFix/>
          </a:blip>
          <a:srcRect/>
          <a:stretch/>
        </p:blipFill>
        <p:spPr>
          <a:xfrm>
            <a:off x="257176" y="2160588"/>
            <a:ext cx="3686174" cy="3881437"/>
          </a:xfrm>
          <a:prstGeom prst="rect">
            <a:avLst/>
          </a:prstGeom>
          <a:noFill/>
          <a:ln>
            <a:noFill/>
          </a:ln>
        </p:spPr>
      </p:pic>
      <p:pic>
        <p:nvPicPr>
          <p:cNvPr id="196" name="Google Shape;196;p26"/>
          <p:cNvPicPr preferRelativeResize="0"/>
          <p:nvPr/>
        </p:nvPicPr>
        <p:blipFill rotWithShape="1">
          <a:blip r:embed="rId4">
            <a:alphaModFix/>
          </a:blip>
          <a:srcRect/>
          <a:stretch/>
        </p:blipFill>
        <p:spPr>
          <a:xfrm rot="5400000">
            <a:off x="5044279" y="1458121"/>
            <a:ext cx="4713292" cy="5657850"/>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826</Words>
  <Application>Microsoft Office PowerPoint</Application>
  <PresentationFormat>Widescreen</PresentationFormat>
  <Paragraphs>60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Noto Sans Symbols</vt:lpstr>
      <vt:lpstr>Trebuchet MS</vt:lpstr>
      <vt:lpstr>Facet</vt:lpstr>
      <vt:lpstr>Producing Electricity using Hydropower</vt:lpstr>
      <vt:lpstr>PowerPoint Presentation</vt:lpstr>
      <vt:lpstr>1. Water from a stream or river is held up (blocked) by the sluice gate. Holding up more water increases potential energy and gravitational energy.</vt:lpstr>
      <vt:lpstr>2. The gates are then opened. Water rushes down through the gate and into the tubes. There is immense kinetic energy in the very fast flowing water because of the high pressure it has. </vt:lpstr>
      <vt:lpstr>3. Kinetic energy in the fast flowing water turns shafts (blades) connected to the end of the tubes. More fast flowing water means more blades can be turned even faster. </vt:lpstr>
      <vt:lpstr>4. The spinning blades or shafts are connected to a generator which generates electricity. The generator is connected to a transformer which changes the electricity to the proper voltage so that it can be sent to our homes, businesses and other electricity customers. </vt:lpstr>
      <vt:lpstr>Have you stood underneath a waterfall? What did it feel like?  </vt:lpstr>
      <vt:lpstr>Which waterfall would have more power?</vt:lpstr>
      <vt:lpstr>We can say that the water about to fall from a tall waterfall has more potential energy than the water at the top of a shorter waterfall.</vt:lpstr>
      <vt:lpstr>When the water falls, or moves through the air, the potential energy decreases as the water gets closer to the ground. The moving water has kinetic energy, or the energy of movement. As the water falls through the air, its kinetic energy increases as its potential energy decreases. So when it finally strikes you at the bottom, all of its potential energy has been turned into kinetic energy.</vt:lpstr>
      <vt:lpstr>This is in accordance with the idea that energy is never created or destroyed, it just changes form. That's the scientific and engineering way to understand why a waterfall has so much power.  </vt:lpstr>
      <vt:lpstr> Identify where the potential and kinetic energy would be in the picture below.  </vt:lpstr>
      <vt:lpstr>EXPLORATION:  </vt:lpstr>
      <vt:lpstr>Materials:  </vt:lpstr>
      <vt:lpstr>Procedure:  </vt:lpstr>
      <vt:lpstr>PowerPoint Presentation</vt:lpstr>
      <vt:lpstr>PowerPoint Presentation</vt:lpstr>
      <vt:lpstr>Clean up and answer questions on student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Producing Electricity using Hydropower</dc:title>
  <dc:creator>Doug</dc:creator>
  <cp:lastModifiedBy>Doug Weirick</cp:lastModifiedBy>
  <cp:revision>1</cp:revision>
  <dcterms:modified xsi:type="dcterms:W3CDTF">2020-08-25T03:42:35Z</dcterms:modified>
</cp:coreProperties>
</file>